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61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  <p:sldId id="260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95D"/>
    <a:srgbClr val="EF6E2D"/>
    <a:srgbClr val="F18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35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7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9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9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0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1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5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35C5-A303-42F3-ADC8-6537F87C4EAB}" type="datetimeFigureOut">
              <a:rPr lang="en-GB" smtClean="0"/>
              <a:t>08/09/2020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322D-11A4-4301-9A9F-4DB78E5874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4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883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Love: goodness of love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v.9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love what is good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comes with an intense hatred of evil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turn in revulsion from evil we must turn to what is good: morally, spiritually and </a:t>
            </a:r>
            <a:r>
              <a:rPr lang="en-GB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savingly</a:t>
            </a:r>
            <a:endParaRPr lang="en-GB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hold firmly to it as if superglued to it</a:t>
            </a:r>
          </a:p>
          <a:p>
            <a:pPr marL="0" indent="0">
              <a:buNone/>
            </a:pP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4701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Love: family basis of love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v.10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uses a word in v.10 found nowhere else in New Testament: </a:t>
            </a:r>
            <a:r>
              <a:rPr lang="en-GB" i="1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philostorgos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deep, tender, heartfelt affection that close relatives naturally have for one another</a:t>
            </a:r>
          </a:p>
          <a:p>
            <a:r>
              <a:rPr lang="en-GB" i="1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Philostorgos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carries idea that love is shown in practical acts of generosity </a:t>
            </a: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1965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Love: </a:t>
            </a:r>
            <a:r>
              <a:rPr lang="en-GB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honouring each other in love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v.10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must we love one another, we must honour one another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says strive to be the first to honour another believer who deserves it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if trying to outdo each other in showing respect and esteem </a:t>
            </a: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Love: love for enemies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v.10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must we love one another, we must honour one another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says strive to be the first to honour another believer who deserves it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if trying to outdo each other in showing respect and esteem </a:t>
            </a: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Hope </a:t>
            </a:r>
            <a:b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v.12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commands us to rejoice in hope 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“Hope” has a specific meaning in the Bible: used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objectively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mean a situation for which we hope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fulfilment of all God’s promises is salvation, when we shall be free of the unsatisfied needs and wants of this life, and from sin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“Hope” also used 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subjectively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Bible to mean the confident assurance and sure expectation of these things God has promised will be ours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how can we rejoice in hope during suffering or tribulation?</a:t>
            </a:r>
          </a:p>
          <a:p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Hope: character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rejoice in our sufferings because of the fruit of that will be produced in our characters (Romans 5:4)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Hope: counted worthy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apostles rejoiced that they had been counted worthy to be disgraced for Christ (Acts 5:41)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all the centuries believers have rejoiced in the honour of suffering for their Lord</a:t>
            </a:r>
          </a:p>
          <a:p>
            <a:endParaRPr lang="en-GB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Hope: Christ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letter to the Philippians, Paul (who was a prisoner at the time) commanded, “Rejoice in the Lord always”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Whatever our outward circumstances, when we turn our thoughts to Jesus, how much cause there is to fill our hearts with joy</a:t>
            </a:r>
          </a:p>
          <a:p>
            <a:endParaRPr lang="en-GB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Patience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writes that we must be “patient”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positive and active response, not passive endurance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“brave patience”</a:t>
            </a:r>
          </a:p>
          <a:p>
            <a:pPr lvl="1"/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Perseveres in bearing the load, whatever it is</a:t>
            </a:r>
          </a:p>
          <a:p>
            <a:pPr lvl="1"/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Refuses to weaken, complain or be discouraged</a:t>
            </a:r>
          </a:p>
          <a:p>
            <a:pPr lvl="1"/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Refuses to try to slip out from under the load</a:t>
            </a:r>
          </a:p>
          <a:p>
            <a:endParaRPr lang="en-GB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1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5319" cy="1325563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Prayer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find the strength to bear our afflictions like this?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one answer is prayer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is the refuge and resource of every Christian in times of suffering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be faithful, steadfast and constant in prayer, both with others and on our own</a:t>
            </a:r>
          </a:p>
        </p:txBody>
      </p:sp>
    </p:spTree>
    <p:extLst>
      <p:ext uri="{BB962C8B-B14F-4D97-AF65-F5344CB8AC3E}">
        <p14:creationId xmlns:p14="http://schemas.microsoft.com/office/powerpoint/2010/main" val="41521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03327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Service: be zealous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v.11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room for lethargy in Christian life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is a battleground between good and evil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short earthly lives are a preparation for eternity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be diligent and zealous</a:t>
            </a:r>
          </a:p>
          <a:p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5382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Service: </a:t>
            </a:r>
            <a:r>
              <a:rPr lang="en-GB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aglow with the Spirit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v.11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“Aglow” (or “Spiritual fervour” in some translations) are muted versions of what Paul actually wrote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says in v.11 we should be spiritually boiling! </a:t>
            </a:r>
          </a:p>
        </p:txBody>
      </p:sp>
    </p:spTree>
    <p:extLst>
      <p:ext uri="{BB962C8B-B14F-4D97-AF65-F5344CB8AC3E}">
        <p14:creationId xmlns:p14="http://schemas.microsoft.com/office/powerpoint/2010/main" val="24857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5382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Service: </a:t>
            </a:r>
            <a:r>
              <a:rPr lang="en-GB" sz="67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the Lord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v.11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Verse 11 finished with a command: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Literally reads: “As regards the Lord – slaving.”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thing about “slaving” in the first century was that everything done was directed by the master’s will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Christians we are all slaves of Christ our Master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do His will in everything </a:t>
            </a:r>
          </a:p>
        </p:txBody>
      </p:sp>
    </p:spTree>
    <p:extLst>
      <p:ext uri="{BB962C8B-B14F-4D97-AF65-F5344CB8AC3E}">
        <p14:creationId xmlns:p14="http://schemas.microsoft.com/office/powerpoint/2010/main" val="41563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44791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Service: </a:t>
            </a:r>
            <a:r>
              <a:rPr lang="en-GB" sz="67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generosity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v.13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“Share with God’s people who are in need,” commands Paul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Literal translation: “As regards the needs of the saints  – fellowshipping</a:t>
            </a:r>
            <a:r>
              <a:rPr lang="en-GB" dirty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 version of the word </a:t>
            </a:r>
            <a:r>
              <a:rPr lang="en-GB" i="1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koinonia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Paul wrote to mean a practical financial contribution </a:t>
            </a:r>
          </a:p>
          <a:p>
            <a:r>
              <a:rPr lang="en-GB" i="1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Koinonia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used in the New Testament to indicate other kinds of sharing and participation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“fellowship” is often used in 21</a:t>
            </a:r>
            <a:r>
              <a:rPr lang="en-GB" baseline="30000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churches to mean a congregation getting together for a cup of tea after Sunday service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Paul saw fellowship as including practical help for needy believers </a:t>
            </a:r>
          </a:p>
        </p:txBody>
      </p:sp>
    </p:spTree>
    <p:extLst>
      <p:ext uri="{BB962C8B-B14F-4D97-AF65-F5344CB8AC3E}">
        <p14:creationId xmlns:p14="http://schemas.microsoft.com/office/powerpoint/2010/main" val="393221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60427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Service: </a:t>
            </a:r>
            <a:r>
              <a:rPr lang="en-GB" sz="67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v.13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moved on to giving hospitality to needy Christians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a kind of hospitality Christians in Rome knew well – the hospitality offered to fellow believers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Offered to all including travelling preachers, messengers, or those fleeing anti-Christian persecution, some of whom were destitute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strangers and pilgrims in a hostile world, 1</a:t>
            </a:r>
            <a:r>
              <a:rPr lang="en-GB" baseline="30000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Christians 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care for each other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still necessary today as Christians in many parts of the world are fleeing persecution and are in desperate need </a:t>
            </a:r>
          </a:p>
        </p:txBody>
      </p:sp>
    </p:spTree>
    <p:extLst>
      <p:ext uri="{BB962C8B-B14F-4D97-AF65-F5344CB8AC3E}">
        <p14:creationId xmlns:p14="http://schemas.microsoft.com/office/powerpoint/2010/main" val="36703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60427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Service: </a:t>
            </a:r>
            <a:r>
              <a:rPr lang="en-GB" sz="67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hospitality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v.13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militants attacked the Christian village of </a:t>
            </a:r>
            <a:r>
              <a:rPr lang="en-GB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Plateau State, Nigeria, on 14 April it was already hosting survivors form other attacks</a:t>
            </a:r>
            <a:r>
              <a:rPr lang="en-GB" dirty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communities nearby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household in </a:t>
            </a:r>
            <a:r>
              <a:rPr lang="en-GB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therefore numbered between 17 and 26 people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Homes in </a:t>
            </a:r>
            <a:r>
              <a:rPr lang="en-GB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burnt, making hundreds of Christians homeless, many for a second time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burying their dead, the villagers and their visitors fled to a nearby town to seek refuge </a:t>
            </a:r>
          </a:p>
        </p:txBody>
      </p:sp>
    </p:spTree>
    <p:extLst>
      <p:ext uri="{BB962C8B-B14F-4D97-AF65-F5344CB8AC3E}">
        <p14:creationId xmlns:p14="http://schemas.microsoft.com/office/powerpoint/2010/main" val="40691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673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Empathy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v.15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tells us to rejoice with those who rejoice and to weep with those who weep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tears bring great comfort to the suffering one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should not ne people who </a:t>
            </a:r>
            <a:r>
              <a:rPr lang="en-GB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 from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pain of empathy with those who are suffering</a:t>
            </a:r>
          </a:p>
        </p:txBody>
      </p:sp>
    </p:spTree>
    <p:extLst>
      <p:ext uri="{BB962C8B-B14F-4D97-AF65-F5344CB8AC3E}">
        <p14:creationId xmlns:p14="http://schemas.microsoft.com/office/powerpoint/2010/main" val="346061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673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have see, Christians must endure their persecution and suffering with patience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does not mean there will be no justice, that wrongs remain </a:t>
            </a:r>
            <a:r>
              <a:rPr lang="en-GB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unrighted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cruelty will always be triumphant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Himself will act. We can place all the injuries and injustices we suffer in the hands of the Judge of all the earth (Genesis 18:25)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relief to pass over to Him that responsibility, for He alone knows all the circumstances, past and present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knows the deepest thoughts and intentions of each heart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can judge more justly than we ever can </a:t>
            </a:r>
          </a:p>
          <a:p>
            <a:pPr marL="0" indent="0">
              <a:buNone/>
            </a:pPr>
            <a:endParaRPr lang="en-GB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673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verse 19, Paul writes of God’s wrath, and quotes the Lord’s words: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is mine to avenge; I will repay.” (Deuteronomy 32:35)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step aside and not presumptuously interfere as He deals out his perfect justice om His perfect time</a:t>
            </a:r>
          </a:p>
        </p:txBody>
      </p:sp>
    </p:spTree>
    <p:extLst>
      <p:ext uri="{BB962C8B-B14F-4D97-AF65-F5344CB8AC3E}">
        <p14:creationId xmlns:p14="http://schemas.microsoft.com/office/powerpoint/2010/main" val="33632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6168" y="4248037"/>
            <a:ext cx="87283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and suffering are two constant realities in the Christian life. Suffering in this earthly life is a reality of Christian experience, and hope in our eternal heavenly home is a reality of Christian faith. </a:t>
            </a:r>
            <a:endParaRPr lang="en-GB" sz="2800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673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in verse 21, Paul hold out to us a glorious 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continue rejoicing, loving, forgiving and hoping, then evil has not conquered us – no matter how great our suffering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if we respond with good, we can conquer evil itself</a:t>
            </a: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5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Pressure</a:t>
            </a:r>
            <a:endParaRPr lang="en-GB" sz="72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Romans 12:12, Paul uses the word </a:t>
            </a:r>
            <a:r>
              <a:rPr lang="en-GB" i="1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thlipsis</a:t>
            </a:r>
            <a:r>
              <a:rPr lang="en-GB" i="1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trans. “tribulation”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from crush, compress, squeeze or break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mild discomfort, but great, crushing difficulties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heavy weight on chest pressing the very life from us</a:t>
            </a: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Persecution</a:t>
            </a:r>
            <a:endParaRPr lang="en-GB" sz="72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Persecution normal for early Christians, scars badges of honour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Persecutors or </a:t>
            </a:r>
            <a:r>
              <a:rPr lang="en-GB" i="1" dirty="0" err="1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diokontas</a:t>
            </a:r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(v.14) hunted down Christians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persecution normal for many Christians around world today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they say goodbye to earthly comfort and security when they decide to follow Jesus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without persecution, disciples of Christ are misfits in mainstream society 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don’t feel a bit alien and out of place in the world are we really following Christ? </a:t>
            </a:r>
          </a:p>
          <a:p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Pain</a:t>
            </a:r>
            <a:endParaRPr lang="en-GB" sz="72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 can bring pain and weeping (v.15)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everyone is persecuted but physical, mental and emotional pain is common to human existence</a:t>
            </a: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 Covid-19 traversed the whole planet causing sickness, death, loss of livelihoods, fear and anxiety on a global scale. Adding to the suffering of us all. </a:t>
            </a:r>
          </a:p>
          <a:p>
            <a:pPr marL="0" indent="0">
              <a:buNone/>
            </a:pP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76164" cy="1325563"/>
          </a:xfrm>
        </p:spPr>
        <p:txBody>
          <a:bodyPr>
            <a:normAutofit fontScale="90000"/>
          </a:bodyPr>
          <a:lstStyle/>
          <a:p>
            <a:r>
              <a:rPr lang="en-GB" sz="7200" b="1" dirty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72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Love: sincerity of love </a:t>
            </a:r>
            <a:r>
              <a:rPr lang="en-GB" sz="3100" b="1" dirty="0" smtClean="0">
                <a:solidFill>
                  <a:srgbClr val="47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v.9</a:t>
            </a:r>
            <a:endParaRPr lang="en-GB" sz="3100" b="1" dirty="0">
              <a:solidFill>
                <a:srgbClr val="47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is central to Christian life </a:t>
            </a:r>
            <a:endParaRPr lang="en-GB" i="1" dirty="0" smtClean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EF6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love must be genuine: with no playacting or ulterior motive</a:t>
            </a:r>
          </a:p>
          <a:p>
            <a:pPr marL="0" indent="0">
              <a:buNone/>
            </a:pPr>
            <a:endParaRPr lang="en-GB" dirty="0">
              <a:solidFill>
                <a:srgbClr val="EF6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1430</Words>
  <Application>Microsoft Office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1 Pressure</vt:lpstr>
      <vt:lpstr>2 Persecution</vt:lpstr>
      <vt:lpstr>3 Pain</vt:lpstr>
      <vt:lpstr>PowerPoint Presentation</vt:lpstr>
      <vt:lpstr>1 Love: sincerity of love v.9</vt:lpstr>
      <vt:lpstr>1 Love: goodness of love v.9</vt:lpstr>
      <vt:lpstr>1 Love: family basis of love v.10</vt:lpstr>
      <vt:lpstr>1 Love: honouring each other in love v.10</vt:lpstr>
      <vt:lpstr>1 Love: love for enemies v.10</vt:lpstr>
      <vt:lpstr>2 Hope  v.12</vt:lpstr>
      <vt:lpstr>2 Hope: character</vt:lpstr>
      <vt:lpstr>2 Hope: counted worthy</vt:lpstr>
      <vt:lpstr>2 Hope: Christ</vt:lpstr>
      <vt:lpstr>3 Patience</vt:lpstr>
      <vt:lpstr>4 Prayer</vt:lpstr>
      <vt:lpstr>5 Service: be zealous v.11</vt:lpstr>
      <vt:lpstr>5 Service: be aglow with the Spirit v.11</vt:lpstr>
      <vt:lpstr>5 Service: serve the Lord v.11</vt:lpstr>
      <vt:lpstr>5 Service: generosity v.13</vt:lpstr>
      <vt:lpstr>5 Service: hospitality v.13</vt:lpstr>
      <vt:lpstr>5 Service: hospitality v.13</vt:lpstr>
      <vt:lpstr>6 Empathy v.15</vt:lpstr>
      <vt:lpstr>PowerPoint Presentation</vt:lpstr>
      <vt:lpstr>Conclusion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Barnabas Fund</dc:creator>
  <cp:lastModifiedBy>William Evans</cp:lastModifiedBy>
  <cp:revision>19</cp:revision>
  <dcterms:created xsi:type="dcterms:W3CDTF">2020-09-04T11:05:30Z</dcterms:created>
  <dcterms:modified xsi:type="dcterms:W3CDTF">2020-09-08T15:04:51Z</dcterms:modified>
</cp:coreProperties>
</file>